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303" r:id="rId4"/>
    <p:sldId id="305" r:id="rId5"/>
    <p:sldId id="262" r:id="rId6"/>
    <p:sldId id="304" r:id="rId7"/>
    <p:sldId id="307" r:id="rId8"/>
    <p:sldId id="296" r:id="rId9"/>
    <p:sldId id="306" r:id="rId10"/>
    <p:sldId id="308" r:id="rId11"/>
    <p:sldId id="334" r:id="rId12"/>
    <p:sldId id="330" r:id="rId13"/>
    <p:sldId id="333" r:id="rId14"/>
    <p:sldId id="309" r:id="rId15"/>
    <p:sldId id="310" r:id="rId16"/>
    <p:sldId id="313" r:id="rId17"/>
    <p:sldId id="314" r:id="rId18"/>
    <p:sldId id="332" r:id="rId19"/>
    <p:sldId id="328" r:id="rId20"/>
    <p:sldId id="312" r:id="rId21"/>
    <p:sldId id="317" r:id="rId22"/>
    <p:sldId id="318" r:id="rId23"/>
    <p:sldId id="320" r:id="rId24"/>
    <p:sldId id="322" r:id="rId25"/>
    <p:sldId id="321" r:id="rId26"/>
    <p:sldId id="329" r:id="rId27"/>
    <p:sldId id="319" r:id="rId28"/>
    <p:sldId id="323" r:id="rId29"/>
    <p:sldId id="324" r:id="rId30"/>
    <p:sldId id="325" r:id="rId31"/>
    <p:sldId id="331" r:id="rId32"/>
    <p:sldId id="326" r:id="rId33"/>
    <p:sldId id="327" r:id="rId34"/>
    <p:sldId id="3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33"/>
    <a:srgbClr val="333300"/>
    <a:srgbClr val="335149"/>
    <a:srgbClr val="161828"/>
    <a:srgbClr val="21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 autoAdjust="0"/>
    <p:restoredTop sz="86182" autoAdjust="0"/>
  </p:normalViewPr>
  <p:slideViewPr>
    <p:cSldViewPr snapToGrid="0">
      <p:cViewPr varScale="1">
        <p:scale>
          <a:sx n="63" d="100"/>
          <a:sy n="63" d="100"/>
        </p:scale>
        <p:origin x="76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DEDA2-9563-44A2-AAEB-A1BBD3304B2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09129-C8EC-42B5-9E70-3C95CDFE8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66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09129-C8EC-42B5-9E70-3C95CDFE8B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5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12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5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0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5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1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9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8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6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tile tx="1905000" ty="0" sx="74000" sy="74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E42E-69C0-421F-9D66-56EBF36F397E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146E1-B642-45FC-A391-55CB3AAE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0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jp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Relationship Id="rId9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5372" y="3066755"/>
            <a:ext cx="4970584" cy="3467687"/>
          </a:xfrm>
        </p:spPr>
        <p:txBody>
          <a:bodyPr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4472C4">
                    <a:lumMod val="50000"/>
                  </a:srgbClr>
                </a:solidFill>
                <a:latin typeface="Eras Bold ITC" panose="020B0907030504020204" pitchFamily="34" charset="0"/>
              </a:rPr>
              <a:t>A project </a:t>
            </a:r>
            <a:r>
              <a:rPr lang="en-US" dirty="0">
                <a:solidFill>
                  <a:srgbClr val="4472C4">
                    <a:lumMod val="50000"/>
                  </a:srgbClr>
                </a:solidFill>
                <a:latin typeface="Eras Bold ITC" panose="020B0907030504020204" pitchFamily="34" charset="0"/>
              </a:rPr>
              <a:t>presentation by…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4472C4">
                    <a:lumMod val="50000"/>
                  </a:srgbClr>
                </a:solidFill>
                <a:latin typeface="Eras Bold ITC" panose="020B0907030504020204" pitchFamily="34" charset="0"/>
              </a:rPr>
              <a:t>MUHIBBUR </a:t>
            </a:r>
            <a:r>
              <a:rPr lang="en-US" sz="2800" dirty="0" smtClean="0">
                <a:solidFill>
                  <a:srgbClr val="4472C4">
                    <a:lumMod val="50000"/>
                  </a:srgbClr>
                </a:solidFill>
                <a:latin typeface="Eras Bold ITC" panose="020B0907030504020204" pitchFamily="34" charset="0"/>
              </a:rPr>
              <a:t>RAHMAN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rgbClr val="4472C4">
                    <a:lumMod val="50000"/>
                  </a:srgbClr>
                </a:solidFill>
                <a:latin typeface="Eras Bold ITC" panose="020B0907030504020204" pitchFamily="34" charset="0"/>
              </a:rPr>
              <a:t>ID: 0417311001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</a:pPr>
            <a:endParaRPr lang="en-US" sz="2800" dirty="0" smtClean="0">
              <a:solidFill>
                <a:srgbClr val="4472C4">
                  <a:lumMod val="50000"/>
                </a:srgbClr>
              </a:solidFill>
              <a:latin typeface="Eras Bold ITC" panose="020B090703050402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rgbClr val="4472C4">
                    <a:lumMod val="50000"/>
                  </a:srgbClr>
                </a:solidFill>
                <a:latin typeface="Eras Bold ITC" panose="020B0907030504020204" pitchFamily="34" charset="0"/>
              </a:rPr>
              <a:t>SUPERVISOR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rgbClr val="4472C4">
                    <a:lumMod val="50000"/>
                  </a:srgbClr>
                </a:solidFill>
                <a:latin typeface="Eras Bold ITC" panose="020B0907030504020204" pitchFamily="34" charset="0"/>
              </a:rPr>
              <a:t>DR S. M. LUTFUL KABIR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rgbClr val="4472C4">
                    <a:lumMod val="50000"/>
                  </a:srgbClr>
                </a:solidFill>
                <a:latin typeface="Eras Bold ITC" panose="020B0907030504020204" pitchFamily="34" charset="0"/>
              </a:rPr>
              <a:t>Professor, 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rgbClr val="4472C4">
                    <a:lumMod val="50000"/>
                  </a:srgbClr>
                </a:solidFill>
                <a:latin typeface="Eras Bold ITC" panose="020B0907030504020204" pitchFamily="34" charset="0"/>
              </a:rPr>
              <a:t>IICT, BUET.</a:t>
            </a:r>
            <a:endParaRPr lang="en-US" dirty="0">
              <a:solidFill>
                <a:srgbClr val="4472C4">
                  <a:lumMod val="50000"/>
                </a:srgbClr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82749" y="1397784"/>
            <a:ext cx="462113" cy="1536171"/>
            <a:chOff x="4009391" y="2780928"/>
            <a:chExt cx="346585" cy="1368152"/>
          </a:xfrm>
          <a:solidFill>
            <a:schemeClr val="tx2"/>
          </a:solidFill>
        </p:grpSpPr>
        <p:sp>
          <p:nvSpPr>
            <p:cNvPr id="5" name="Rectangle 4"/>
            <p:cNvSpPr/>
            <p:nvPr/>
          </p:nvSpPr>
          <p:spPr>
            <a:xfrm>
              <a:off x="4139952" y="2780928"/>
              <a:ext cx="216024" cy="136815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009391" y="2780928"/>
              <a:ext cx="108012" cy="1368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69390" y="1397784"/>
            <a:ext cx="537385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00" dirty="0">
                <a:solidFill>
                  <a:schemeClr val="accent1">
                    <a:lumMod val="50000"/>
                  </a:schemeClr>
                </a:solidFill>
                <a:latin typeface="Eras Bold ITC" panose="020B0907030504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30556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876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175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81" y="1720948"/>
            <a:ext cx="7593430" cy="45308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8926" y="0"/>
            <a:ext cx="8274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Center of Buoyancy</a:t>
            </a:r>
            <a:endParaRPr lang="en-US" sz="66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16923" y="4600135"/>
            <a:ext cx="351692" cy="661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42883-047C-4403-A248-75D720DB1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055" y="2760839"/>
            <a:ext cx="128357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5625" indent="-2127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ea typeface="Segoe UI Symbol" panose="020B0502040204020203" pitchFamily="34" charset="0"/>
                <a:cs typeface="Times New Roman" pitchFamily="18" charset="0"/>
              </a:rPr>
              <a:t>Hull</a:t>
            </a:r>
            <a:endParaRPr lang="en-US" sz="2000" kern="0" dirty="0">
              <a:ea typeface="Segoe UI Symbol" panose="020B0502040204020203" pitchFamily="34" charset="0"/>
              <a:cs typeface="Times New Roman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876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175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172286" y="304175"/>
            <a:ext cx="893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Shift in Center </a:t>
            </a:r>
            <a:r>
              <a:rPr lang="en-US" sz="4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of Buoyancy</a:t>
            </a:r>
            <a:endParaRPr lang="en-US" sz="4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16923" y="4600135"/>
            <a:ext cx="351692" cy="661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https://fas.org/man/dod-101/navy/docs/swos/dca/Image555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491731"/>
            <a:ext cx="4999422" cy="327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fas.org/man/dod-101/navy/docs/swos/dca/Image556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95" y="1752600"/>
            <a:ext cx="4909730" cy="301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767840" y="5082799"/>
            <a:ext cx="304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Lateral Shift</a:t>
            </a:r>
            <a:endParaRPr lang="en-US" sz="3600" b="1" i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02880" y="5155981"/>
            <a:ext cx="330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Vertical Shift</a:t>
            </a:r>
            <a:endParaRPr lang="en-US" sz="3600" b="1" i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8456" y="322766"/>
            <a:ext cx="772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6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Underwater Contour</a:t>
            </a:r>
            <a:endParaRPr lang="en-US" sz="4800" b="1" i="1" dirty="0">
              <a:solidFill>
                <a:schemeClr val="accent6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38214"/>
            <a:ext cx="5763667" cy="431554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5" y="1803746"/>
            <a:ext cx="5150783" cy="345405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635956" y="5653759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Yacht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62800" y="5653759"/>
            <a:ext cx="4301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Cargo Carrier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89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8456" y="322766"/>
            <a:ext cx="772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6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Vessels Rolling Motion</a:t>
            </a:r>
            <a:endParaRPr lang="en-US" sz="4800" b="1" i="1" dirty="0">
              <a:solidFill>
                <a:schemeClr val="accent6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7650" y="1538959"/>
            <a:ext cx="113919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Heel-</a:t>
            </a:r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</a:t>
            </a:r>
            <a:r>
              <a:rPr lang="en-US" sz="44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nclined by external forces like waves, wind.</a:t>
            </a:r>
            <a:endParaRPr lang="en-US" sz="44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7650" y="3493815"/>
            <a:ext cx="113919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List-</a:t>
            </a:r>
            <a:r>
              <a:rPr lang="en-US" sz="44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Inclined by the forces within. By shifting a weight transversely within the ship.</a:t>
            </a:r>
            <a:endParaRPr lang="en-US" sz="44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79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876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175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698673" y="7620"/>
            <a:ext cx="8794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Metacenter and Keel</a:t>
            </a:r>
            <a:endParaRPr lang="en-US" sz="66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02" y="1285728"/>
            <a:ext cx="5456238" cy="42865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598" y="1827918"/>
            <a:ext cx="6336758" cy="40257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072509" y="5808702"/>
            <a:ext cx="3406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377" eaLnBrk="0" fontAlgn="base" hangingPunct="0">
              <a:spcAft>
                <a:spcPct val="0"/>
              </a:spcAft>
              <a:buClr>
                <a:srgbClr val="993300"/>
              </a:buClr>
              <a:buSzPct val="120000"/>
              <a:defRPr/>
            </a:pPr>
            <a:r>
              <a:rPr lang="el-GR" sz="3600" b="1" kern="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φ</a:t>
            </a:r>
            <a:r>
              <a:rPr lang="en-GB" sz="3600" b="1" kern="0" dirty="0" smtClean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degree Heel</a:t>
            </a:r>
            <a:endParaRPr lang="en-US" sz="3600" b="1" kern="0" dirty="0" smtClean="0">
              <a:solidFill>
                <a:schemeClr val="accent2">
                  <a:lumMod val="75000"/>
                </a:schemeClr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14578" y="296013"/>
            <a:ext cx="5162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Righting Arm</a:t>
            </a:r>
            <a:endParaRPr lang="en-US" sz="4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0836" y="5507070"/>
            <a:ext cx="4375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377" eaLnBrk="0" fontAlgn="base" hangingPunct="0">
              <a:spcAft>
                <a:spcPct val="0"/>
              </a:spcAft>
              <a:buClr>
                <a:srgbClr val="993300"/>
              </a:buClr>
              <a:buSzPct val="120000"/>
              <a:defRPr/>
            </a:pP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Righting  Couple</a:t>
            </a:r>
          </a:p>
        </p:txBody>
      </p:sp>
      <p:pic>
        <p:nvPicPr>
          <p:cNvPr id="6" name="Picture 5" descr="https://fas.org/man/dod-101/navy/docs/swos/dca/Image561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91" y="1741673"/>
            <a:ext cx="3812344" cy="337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fas.org/man/dod-101/navy/docs/swos/dca/Image56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253" y="711512"/>
            <a:ext cx="3657600" cy="47393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312854" y="5507070"/>
            <a:ext cx="4375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377" eaLnBrk="0" fontAlgn="base" hangingPunct="0">
              <a:spcAft>
                <a:spcPct val="0"/>
              </a:spcAft>
              <a:buClr>
                <a:srgbClr val="993300"/>
              </a:buClr>
              <a:buSzPct val="120000"/>
              <a:defRPr/>
            </a:pP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Righting  Arm</a:t>
            </a:r>
          </a:p>
        </p:txBody>
      </p:sp>
    </p:spTree>
    <p:extLst>
      <p:ext uri="{BB962C8B-B14F-4D97-AF65-F5344CB8AC3E}">
        <p14:creationId xmlns:p14="http://schemas.microsoft.com/office/powerpoint/2010/main" val="133839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9127" y="224291"/>
            <a:ext cx="5575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Righting Moment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6" name="Picture 5" descr="https://fas.org/man/dod-101/navy/docs/swos/dca/Image563.g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18" y="1546173"/>
            <a:ext cx="2507421" cy="2810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361616"/>
              </p:ext>
            </p:extLst>
          </p:nvPr>
        </p:nvGraphicFramePr>
        <p:xfrm>
          <a:off x="6404758" y="1546173"/>
          <a:ext cx="3673129" cy="2843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r:id="rId4" imgW="1689100" imgH="1308100" progId="Unknown">
                  <p:embed/>
                </p:oleObj>
              </mc:Choice>
              <mc:Fallback>
                <p:oleObj r:id="rId4" imgW="1689100" imgH="1308100" progId="Unknow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4758" y="1546173"/>
                        <a:ext cx="3673129" cy="28430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612357"/>
              </p:ext>
            </p:extLst>
          </p:nvPr>
        </p:nvGraphicFramePr>
        <p:xfrm>
          <a:off x="3501757" y="4754889"/>
          <a:ext cx="3656891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r:id="rId6" imgW="952087" imgH="228501" progId="Unknown">
                  <p:embed/>
                </p:oleObj>
              </mc:Choice>
              <mc:Fallback>
                <p:oleObj r:id="rId6" imgW="952087" imgH="228501" progId="Unknown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757" y="4754889"/>
                        <a:ext cx="3656891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223890" y="5632777"/>
            <a:ext cx="7972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>
                <a:solidFill>
                  <a:prstClr val="black"/>
                </a:solidFill>
                <a:latin typeface="Segoe UI Black" pitchFamily="34" charset="0"/>
                <a:ea typeface="Segoe UI Black" pitchFamily="34" charset="0"/>
                <a:cs typeface="Vrinda"/>
              </a:rPr>
              <a:t>Where, W</a:t>
            </a:r>
            <a:r>
              <a:rPr lang="en-GB" sz="2800" baseline="-30000" dirty="0">
                <a:solidFill>
                  <a:prstClr val="black"/>
                </a:solidFill>
                <a:latin typeface="Segoe UI Black" pitchFamily="34" charset="0"/>
                <a:ea typeface="Segoe UI Black" pitchFamily="34" charset="0"/>
                <a:cs typeface="Vrinda"/>
              </a:rPr>
              <a:t>F</a:t>
            </a:r>
            <a:r>
              <a:rPr lang="en-GB" sz="2800" dirty="0">
                <a:solidFill>
                  <a:prstClr val="black"/>
                </a:solidFill>
                <a:latin typeface="Segoe UI Black" pitchFamily="34" charset="0"/>
                <a:ea typeface="Segoe UI Black" pitchFamily="34" charset="0"/>
                <a:cs typeface="Vrinda"/>
              </a:rPr>
              <a:t> is the total weight of the vessel.</a:t>
            </a:r>
            <a:endParaRPr lang="en-GB" sz="4000" dirty="0">
              <a:solidFill>
                <a:prstClr val="black"/>
              </a:solidFill>
              <a:latin typeface="Segoe UI Black" pitchFamily="34" charset="0"/>
              <a:ea typeface="Segoe UI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5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fas.org/man/dod-101/navy/docs/swos/dca/Image569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3" y="484252"/>
            <a:ext cx="3523168" cy="337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fas.org/man/dod-101/navy/docs/swos/dca/Image570.g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090" y="3654450"/>
            <a:ext cx="4093609" cy="32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fas.org/man/dod-101/navy/docs/swos/dca/Image571.gi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315" y="283018"/>
            <a:ext cx="3544258" cy="33121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865120" y="68754"/>
            <a:ext cx="623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Stability Condition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595155"/>
            <a:ext cx="353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Positive Stability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7399" y="3510432"/>
            <a:ext cx="353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Neutral Stability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61010" y="3534779"/>
            <a:ext cx="353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Negative Stability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lostStabilityRoRo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7605" y="265700"/>
            <a:ext cx="719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err="1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Statical</a:t>
            </a:r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Stability Curve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1375629"/>
            <a:ext cx="9346957" cy="46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tile tx="1905000" ty="0" sx="74000" sy="74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3">
              <a:lumMod val="40000"/>
              <a:lumOff val="60000"/>
              <a:alpha val="93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43532" y="647115"/>
            <a:ext cx="481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2">
                    <a:lumMod val="75000"/>
                  </a:schemeClr>
                </a:solidFill>
                <a:latin typeface="Eras Bold ITC" panose="020B0907030504020204" pitchFamily="34" charset="0"/>
              </a:rPr>
              <a:t>Project Title</a:t>
            </a:r>
            <a:endParaRPr lang="en-US" sz="5400" dirty="0">
              <a:solidFill>
                <a:schemeClr val="tx2">
                  <a:lumMod val="7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79971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</a:rPr>
              <a:t>An Autonomous Alarm System for Preventing Accidents due to Overloading and instability of a Marine Vessel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0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49" y="817098"/>
            <a:ext cx="6040902" cy="60409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6640" y="42416"/>
            <a:ext cx="4998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Microcontroller</a:t>
            </a:r>
            <a:endParaRPr lang="en-US" sz="4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00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876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175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900332" y="42416"/>
            <a:ext cx="107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Load Cell Setup in a “Z” Formation</a:t>
            </a:r>
            <a:endParaRPr lang="en-US" sz="4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66" y="1021438"/>
            <a:ext cx="8750468" cy="58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692" y="140276"/>
            <a:ext cx="11732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Measurement on the basis of Wheatstone Bridge 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7" y="988059"/>
            <a:ext cx="3209975" cy="3175978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906171"/>
              </p:ext>
            </p:extLst>
          </p:nvPr>
        </p:nvGraphicFramePr>
        <p:xfrm>
          <a:off x="799317" y="4891210"/>
          <a:ext cx="7256191" cy="163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r:id="rId4" imgW="1943100" imgH="431800" progId="Unknown">
                  <p:embed/>
                </p:oleObj>
              </mc:Choice>
              <mc:Fallback>
                <p:oleObj r:id="rId4" imgW="1943100" imgH="431800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317" y="4891210"/>
                        <a:ext cx="7256191" cy="1636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6268"/>
            <a:ext cx="5670770" cy="35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81"/>
          <a:stretch/>
        </p:blipFill>
        <p:spPr bwMode="auto">
          <a:xfrm>
            <a:off x="576774" y="62719"/>
            <a:ext cx="4839287" cy="64214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67" y="888291"/>
            <a:ext cx="5056921" cy="5056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6418" y="47943"/>
            <a:ext cx="6714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Load Cell Amplifier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5416061" y="3345180"/>
            <a:ext cx="2409679" cy="1973483"/>
          </a:xfrm>
          <a:prstGeom prst="bentConnector3">
            <a:avLst>
              <a:gd name="adj1" fmla="val 13950"/>
            </a:avLst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5" name="Elbow Connector 4"/>
          <p:cNvCxnSpPr/>
          <p:nvPr/>
        </p:nvCxnSpPr>
        <p:spPr>
          <a:xfrm flipV="1">
            <a:off x="5406072" y="3549650"/>
            <a:ext cx="2419668" cy="884509"/>
          </a:xfrm>
          <a:prstGeom prst="bentConnector3">
            <a:avLst>
              <a:gd name="adj1" fmla="val 2953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" name="Elbow Connector 5"/>
          <p:cNvCxnSpPr/>
          <p:nvPr/>
        </p:nvCxnSpPr>
        <p:spPr>
          <a:xfrm>
            <a:off x="5416061" y="4654990"/>
            <a:ext cx="1784839" cy="436806"/>
          </a:xfrm>
          <a:prstGeom prst="bentConnector3">
            <a:avLst/>
          </a:prstGeom>
          <a:noFill/>
          <a:ln w="381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7" name="Elbow Connector 6"/>
          <p:cNvCxnSpPr/>
          <p:nvPr/>
        </p:nvCxnSpPr>
        <p:spPr>
          <a:xfrm flipV="1">
            <a:off x="5416061" y="4873393"/>
            <a:ext cx="1784839" cy="110770"/>
          </a:xfrm>
          <a:prstGeom prst="bentConnector3">
            <a:avLst>
              <a:gd name="adj1" fmla="val 80312"/>
            </a:avLst>
          </a:prstGeom>
          <a:noFill/>
          <a:ln w="38100" cap="flat" cmpd="sng" algn="ctr">
            <a:solidFill>
              <a:srgbClr val="7030A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8610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8456" y="322766"/>
            <a:ext cx="772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Bluetooth Module HC-05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49" y="2096672"/>
            <a:ext cx="5238750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7" y="2096672"/>
            <a:ext cx="52387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8456" y="322766"/>
            <a:ext cx="772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Overall Arrangement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0241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" y="3083217"/>
            <a:ext cx="9742155" cy="288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011412" y="4914215"/>
            <a:ext cx="861720" cy="445575"/>
          </a:xfrm>
          <a:prstGeom prst="rect">
            <a:avLst/>
          </a:prstGeom>
          <a:noFill/>
          <a:ln w="28575">
            <a:solidFill>
              <a:srgbClr val="161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6138104" y="4678655"/>
            <a:ext cx="4873308" cy="42913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38104" y="5137002"/>
            <a:ext cx="4871403" cy="22278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80492" y="4430663"/>
            <a:ext cx="8829015" cy="70633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56074" y="3756074"/>
            <a:ext cx="7254068" cy="134917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90461" y="4893223"/>
            <a:ext cx="7619046" cy="21520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97612" y="3756074"/>
            <a:ext cx="9012530" cy="134917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52382" y="4107766"/>
            <a:ext cx="4557760" cy="99685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990449" y="5137003"/>
            <a:ext cx="3019693" cy="2227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0800396" y="4228489"/>
            <a:ext cx="1185278" cy="51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2000" b="1" dirty="0">
                <a:effectLst/>
                <a:ea typeface="Times New Roman"/>
              </a:rPr>
              <a:t>Receiver</a:t>
            </a:r>
            <a:endParaRPr lang="en-GB" sz="3200" b="1" dirty="0">
              <a:effectLst/>
              <a:ea typeface="Times New Roman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080378" y="1911753"/>
            <a:ext cx="1561513" cy="53589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GB" sz="2000" b="1" dirty="0">
                <a:effectLst/>
                <a:ea typeface="Times New Roman"/>
              </a:rPr>
              <a:t>Transmitter</a:t>
            </a:r>
            <a:endParaRPr lang="en-GB" sz="3200" b="1" dirty="0">
              <a:effectLst/>
              <a:ea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759962" y="2308860"/>
            <a:ext cx="378142" cy="1638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848100" y="2308860"/>
            <a:ext cx="1844040" cy="13346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390461" y="4220308"/>
            <a:ext cx="7620951" cy="9166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89461" y="4985439"/>
            <a:ext cx="1708151" cy="68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GB" sz="2000" b="1" dirty="0">
                <a:effectLst/>
                <a:ea typeface="Times New Roman"/>
              </a:rPr>
              <a:t>Bottom Deck</a:t>
            </a:r>
            <a:endParaRPr lang="en-GB" sz="3200" b="1" dirty="0">
              <a:effectLst/>
              <a:ea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289461" y="2581794"/>
            <a:ext cx="1199358" cy="52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GB" sz="2000" b="1" dirty="0">
                <a:effectLst/>
                <a:ea typeface="Times New Roman"/>
              </a:rPr>
              <a:t>Top Deck</a:t>
            </a:r>
            <a:endParaRPr lang="en-GB" sz="3200" b="1" dirty="0">
              <a:effectLst/>
              <a:ea typeface="Times New Roman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GB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0" y="1857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4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4992" y="517920"/>
            <a:ext cx="6874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err="1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Metacnetric</a:t>
            </a:r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Diagram of a ship shaped vessel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GB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7368" y="1147367"/>
            <a:ext cx="6824532" cy="452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6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0341" y="322765"/>
            <a:ext cx="691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Experimental Setup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43070" y="4940300"/>
            <a:ext cx="1180465" cy="3340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Microcontroller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097020" y="3790315"/>
            <a:ext cx="375285" cy="29337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" name="Straight Arrow Connector 6"/>
          <p:cNvCxnSpPr/>
          <p:nvPr/>
        </p:nvCxnSpPr>
        <p:spPr>
          <a:xfrm rot="2700000">
            <a:off x="4537710" y="4770755"/>
            <a:ext cx="135255" cy="1352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" name="Straight Arrow Connector 7"/>
          <p:cNvCxnSpPr/>
          <p:nvPr/>
        </p:nvCxnSpPr>
        <p:spPr>
          <a:xfrm rot="18900000" flipV="1">
            <a:off x="4975225" y="4763135"/>
            <a:ext cx="128905" cy="12890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" name="Straight Arrow Connector 8"/>
          <p:cNvCxnSpPr/>
          <p:nvPr/>
        </p:nvCxnSpPr>
        <p:spPr>
          <a:xfrm flipH="1">
            <a:off x="5179060" y="3808095"/>
            <a:ext cx="375285" cy="30797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Isosceles Triangle 9"/>
          <p:cNvSpPr/>
          <p:nvPr/>
        </p:nvSpPr>
        <p:spPr>
          <a:xfrm>
            <a:off x="3487420" y="1583690"/>
            <a:ext cx="1742440" cy="1104900"/>
          </a:xfrm>
          <a:prstGeom prst="triangl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Bluetooth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Transmitter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97935" y="2891155"/>
            <a:ext cx="1180465" cy="3340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Microcontroller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634105" y="1697990"/>
            <a:ext cx="375285" cy="29337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Straight Arrow Connector 12"/>
          <p:cNvCxnSpPr/>
          <p:nvPr/>
        </p:nvCxnSpPr>
        <p:spPr>
          <a:xfrm rot="2700000">
            <a:off x="4092575" y="2721610"/>
            <a:ext cx="135255" cy="1352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" name="Straight Arrow Connector 13"/>
          <p:cNvCxnSpPr/>
          <p:nvPr/>
        </p:nvCxnSpPr>
        <p:spPr>
          <a:xfrm rot="18900000" flipV="1">
            <a:off x="4530090" y="2713990"/>
            <a:ext cx="128905" cy="12890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" name="Straight Arrow Connector 14"/>
          <p:cNvCxnSpPr/>
          <p:nvPr/>
        </p:nvCxnSpPr>
        <p:spPr>
          <a:xfrm flipH="1">
            <a:off x="4758690" y="1776095"/>
            <a:ext cx="375285" cy="30797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Isosceles Triangle 15"/>
          <p:cNvSpPr/>
          <p:nvPr/>
        </p:nvSpPr>
        <p:spPr>
          <a:xfrm>
            <a:off x="6967855" y="1693545"/>
            <a:ext cx="1736725" cy="1104900"/>
          </a:xfrm>
          <a:prstGeom prst="triangl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Bluetooth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Transmitter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61225" y="3015615"/>
            <a:ext cx="1180465" cy="3340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Microcontroller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054850" y="1896745"/>
            <a:ext cx="375285" cy="29337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" name="Straight Arrow Connector 18"/>
          <p:cNvCxnSpPr/>
          <p:nvPr/>
        </p:nvCxnSpPr>
        <p:spPr>
          <a:xfrm rot="2700000">
            <a:off x="7555865" y="2846070"/>
            <a:ext cx="135255" cy="1352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/>
          <p:cNvCxnSpPr/>
          <p:nvPr/>
        </p:nvCxnSpPr>
        <p:spPr>
          <a:xfrm rot="18900000" flipV="1">
            <a:off x="7993380" y="2838450"/>
            <a:ext cx="128905" cy="12890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Straight Arrow Connector 20"/>
          <p:cNvCxnSpPr/>
          <p:nvPr/>
        </p:nvCxnSpPr>
        <p:spPr>
          <a:xfrm flipH="1">
            <a:off x="8292465" y="1908810"/>
            <a:ext cx="375285" cy="30797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" name="Rectangle 21"/>
          <p:cNvSpPr/>
          <p:nvPr/>
        </p:nvSpPr>
        <p:spPr>
          <a:xfrm>
            <a:off x="6296025" y="3220720"/>
            <a:ext cx="791845" cy="3340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Load Cell</a:t>
            </a:r>
            <a:endParaRPr lang="en-GB" sz="1200" b="1" dirty="0">
              <a:effectLst/>
              <a:latin typeface="Times New Roman"/>
              <a:ea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94935" y="2895600"/>
            <a:ext cx="791845" cy="33401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Load Cell</a:t>
            </a:r>
            <a:endParaRPr lang="en-GB" sz="1200" b="1" dirty="0">
              <a:effectLst/>
              <a:latin typeface="Times New Roman"/>
              <a:ea typeface="Times New Roman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13500000" flipV="1">
            <a:off x="5025390" y="3019425"/>
            <a:ext cx="128905" cy="12890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5" name="Rectangle 24"/>
          <p:cNvSpPr/>
          <p:nvPr/>
        </p:nvSpPr>
        <p:spPr>
          <a:xfrm>
            <a:off x="4400550" y="1583690"/>
            <a:ext cx="791845" cy="3340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NodeA</a:t>
            </a:r>
            <a:endParaRPr lang="en-GB" sz="1200" b="1" dirty="0">
              <a:effectLst/>
              <a:latin typeface="Times New Roman"/>
              <a:ea typeface="Times New Roman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4113484" y="3642378"/>
            <a:ext cx="1521460" cy="1104900"/>
          </a:xfrm>
          <a:prstGeom prst="triangl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Receiver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Bluetooth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07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8456" y="322766"/>
            <a:ext cx="772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Transmitter Algorithm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8" y="1431924"/>
            <a:ext cx="8451850" cy="52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8456" y="322766"/>
            <a:ext cx="772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Receiver Algorithm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2" y="1420837"/>
            <a:ext cx="6357756" cy="4089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"/>
          <a:stretch/>
        </p:blipFill>
        <p:spPr>
          <a:xfrm>
            <a:off x="6864011" y="1828800"/>
            <a:ext cx="5180779" cy="4164037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2363372" y="1828801"/>
            <a:ext cx="6330462" cy="3812344"/>
          </a:xfrm>
          <a:prstGeom prst="bentConnector3">
            <a:avLst>
              <a:gd name="adj1" fmla="val 64889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63372" y="5510289"/>
            <a:ext cx="0" cy="13085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55144" y="5493700"/>
            <a:ext cx="0" cy="48619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309568" y="5910688"/>
            <a:ext cx="1" cy="8214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1892" y="5992837"/>
            <a:ext cx="8077676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tile tx="1905000" ty="0" sx="74000" sy="74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08761"/>
            <a:ext cx="8019959" cy="53466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09" y="210797"/>
            <a:ext cx="1694862" cy="16899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44241" y="286345"/>
            <a:ext cx="6476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latin typeface="Eras Bold ITC" panose="020B0907030504020204" pitchFamily="34" charset="0"/>
              </a:rPr>
              <a:t>Problem Statement</a:t>
            </a:r>
            <a:endParaRPr lang="en-US" sz="4400" dirty="0">
              <a:solidFill>
                <a:schemeClr val="tx2">
                  <a:lumMod val="7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21040" y="3317558"/>
            <a:ext cx="4020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Overloading</a:t>
            </a:r>
          </a:p>
          <a:p>
            <a:pPr marL="857250" indent="-857250">
              <a:buFont typeface="+mj-lt"/>
              <a:buAutoNum type="romanUcPeriod"/>
            </a:pPr>
            <a:endParaRPr lang="en-US" sz="3200" dirty="0" smtClean="0">
              <a:solidFill>
                <a:schemeClr val="accent2">
                  <a:lumMod val="75000"/>
                </a:schemeClr>
              </a:solidFill>
              <a:latin typeface="Eras Bold ITC" panose="020B0907030504020204" pitchFamily="34" charset="0"/>
            </a:endParaRPr>
          </a:p>
          <a:p>
            <a:pPr marL="857250" indent="-857250">
              <a:buFont typeface="+mj-lt"/>
              <a:buAutoNum type="romanUcPeriod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Instability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40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1800" y="69335"/>
            <a:ext cx="67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Results And Findings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2067950"/>
            <a:ext cx="107060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Permissible Total Load: 5 kg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Z-coordinate of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CG: 0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Meter (For Lightweight Vessel)</a:t>
            </a:r>
            <a:endParaRPr lang="en-US" sz="32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Z-coordinate of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Metacenter: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 Meter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Z-coordinate of </a:t>
            </a:r>
            <a:r>
              <a:rPr lang="en-US" sz="3200" b="1" i="1" dirty="0" err="1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NodeA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:  4 Meter</a:t>
            </a:r>
          </a:p>
          <a:p>
            <a:pPr>
              <a:lnSpc>
                <a:spcPct val="150000"/>
              </a:lnSpc>
            </a:pP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Z-coordinate of </a:t>
            </a:r>
            <a:r>
              <a:rPr lang="en-US" sz="3200" b="1" i="1" dirty="0" err="1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NodeB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:  -1 Meter</a:t>
            </a:r>
            <a:endParaRPr lang="en-US" sz="32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900332"/>
            <a:ext cx="677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solidFill>
                  <a:schemeClr val="bg2">
                    <a:lumMod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Assumptions</a:t>
            </a:r>
            <a:endParaRPr lang="en-US" sz="4000" b="1" i="1" dirty="0">
              <a:solidFill>
                <a:schemeClr val="bg2">
                  <a:lumMod val="1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1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1800" y="69335"/>
            <a:ext cx="67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Results And Findings</a:t>
            </a:r>
            <a:endParaRPr lang="en-US" sz="4800" b="1" i="1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48940"/>
              </p:ext>
            </p:extLst>
          </p:nvPr>
        </p:nvGraphicFramePr>
        <p:xfrm>
          <a:off x="267286" y="1026763"/>
          <a:ext cx="11648049" cy="504579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21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9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8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2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Load on </a:t>
                      </a:r>
                      <a:r>
                        <a:rPr lang="en-US" sz="2000" b="1" dirty="0" err="1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NodeA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Load on </a:t>
                      </a:r>
                      <a:r>
                        <a:rPr lang="en-US" sz="2000" b="1" dirty="0" err="1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NodeB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Total Load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CG</a:t>
                      </a:r>
                      <a:endParaRPr lang="en-GB" sz="2000" b="1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Remarks</a:t>
                      </a:r>
                      <a:endParaRPr lang="en-GB" sz="2000" b="1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3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3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6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1.5 meter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Overload</a:t>
                      </a:r>
                      <a:r>
                        <a:rPr lang="en-US" sz="2000" b="1" baseline="0" dirty="0" smtClean="0">
                          <a:solidFill>
                            <a:schemeClr val="dk1"/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 and </a:t>
                      </a:r>
                      <a:r>
                        <a:rPr lang="en-US" sz="20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positive stability</a:t>
                      </a:r>
                      <a:r>
                        <a:rPr lang="en-US" sz="2000" b="1" baseline="0" dirty="0" smtClean="0">
                          <a:solidFill>
                            <a:schemeClr val="dk1"/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.</a:t>
                      </a:r>
                      <a:r>
                        <a:rPr lang="en-US" sz="2000" b="1" dirty="0" smtClean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 Some </a:t>
                      </a: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load should be removed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1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3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4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0.25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Safe loading </a:t>
                      </a: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and </a:t>
                      </a:r>
                      <a:r>
                        <a:rPr lang="en-US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positive stability</a:t>
                      </a:r>
                      <a:endParaRPr lang="en-GB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0.5 kg</a:t>
                      </a:r>
                      <a:endParaRPr lang="en-GB" sz="2000" b="1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4 kg</a:t>
                      </a:r>
                      <a:endParaRPr lang="en-GB" sz="2000" b="1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4.5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-0.4444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Safe loading </a:t>
                      </a: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and </a:t>
                      </a:r>
                      <a:r>
                        <a:rPr lang="en-US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positive stability</a:t>
                      </a:r>
                      <a:endParaRPr lang="en-GB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78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3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1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 4 kg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2.75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Safe loading </a:t>
                      </a:r>
                      <a:r>
                        <a:rPr lang="en-US" sz="2000" b="1" dirty="0" smtClean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and approaching </a:t>
                      </a:r>
                      <a:r>
                        <a:rPr lang="en-US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Neutral Stability</a:t>
                      </a: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. Should shift the load lower from </a:t>
                      </a:r>
                      <a:r>
                        <a:rPr lang="en-US" sz="2000" b="1" dirty="0" err="1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NodeA</a:t>
                      </a:r>
                      <a:r>
                        <a:rPr lang="en-US" sz="2000" b="1" dirty="0">
                          <a:effectLst/>
                          <a:latin typeface="Segoe UI Black" pitchFamily="34" charset="0"/>
                          <a:ea typeface="Segoe UI Black" pitchFamily="34" charset="0"/>
                        </a:rPr>
                        <a:t> or remove load.</a:t>
                      </a:r>
                      <a:endParaRPr lang="en-GB" sz="2000" b="1" dirty="0">
                        <a:effectLst/>
                        <a:latin typeface="Segoe UI Black" pitchFamily="34" charset="0"/>
                        <a:ea typeface="Segoe UI Black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7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4 kg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0.6 kg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4.6 kg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3.347 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Safe loading </a:t>
                      </a:r>
                      <a:r>
                        <a:rPr lang="en-US" sz="2000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but </a:t>
                      </a:r>
                      <a:r>
                        <a:rPr lang="en-US" sz="20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negative stability</a:t>
                      </a:r>
                      <a:r>
                        <a:rPr lang="en-US" sz="2000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. Should shift the load from </a:t>
                      </a:r>
                      <a:r>
                        <a:rPr lang="en-US" sz="2000" dirty="0" err="1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NodeA</a:t>
                      </a:r>
                      <a:r>
                        <a:rPr lang="en-US" sz="2000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 or remove the load.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8686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8608" y="322766"/>
            <a:ext cx="386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6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Challenges</a:t>
            </a:r>
            <a:endParaRPr lang="en-US" sz="4800" b="1" i="1" dirty="0">
              <a:solidFill>
                <a:schemeClr val="accent6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368" y="1322575"/>
            <a:ext cx="1077585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Metacenter is considered to be fixed for this project. But in reality 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metacenter shifts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with the draft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.</a:t>
            </a:r>
          </a:p>
          <a:p>
            <a:pPr marL="571500" indent="-571500" algn="just">
              <a:buFont typeface="+mj-lt"/>
              <a:buAutoNum type="romanUcPeriod"/>
            </a:pPr>
            <a:endParaRPr lang="en-US" sz="2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Load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measurement 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is considered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 be 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accumulated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at a central point at the deck. But load is generally distributed over the deck. </a:t>
            </a:r>
            <a:endParaRPr lang="en-US" sz="2800" b="1" i="1" dirty="0" smtClean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571500" indent="-571500" algn="just">
              <a:buFont typeface="+mj-lt"/>
              <a:buAutoNum type="romanUcPeriod"/>
            </a:pPr>
            <a:endParaRPr lang="en-US" sz="2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571500" indent="-571500" algn="just">
              <a:buFont typeface="+mj-lt"/>
              <a:buAutoNum type="romanUcPeriod"/>
            </a:pP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this project Bluetooth is used for the wireless network. But Bluetooth has some issues with range and connectivity. Bluetooth generally works 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good in 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open air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and within 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short distance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.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1374" y="134081"/>
            <a:ext cx="4754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rgbClr val="66663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Future Work</a:t>
            </a:r>
            <a:endParaRPr lang="en-US" sz="4800" b="1" i="1" dirty="0">
              <a:solidFill>
                <a:srgbClr val="666633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882" y="1028968"/>
            <a:ext cx="107758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Special care should be taken to ensure the 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structural integrity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of the vessel. 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Metacenter should be 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readily updated 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after consulting the design graph and draft. 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At least more than 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5 load cells 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should be mounted for a single deck.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Life size model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to assess its effectiveness and viability.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For 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larger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vessel 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Wi-Fi/GSM</a:t>
            </a: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network may be considered. 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5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tile tx="1905000" ty="0" sx="74000" sy="74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91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D2FCF3-17E2-48E1-9DFB-35528ED8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7938" y="2336683"/>
            <a:ext cx="5442712" cy="2671416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en-US" sz="8800" b="1" i="1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  <a:cs typeface="Aharoni" panose="02010803020104030203" pitchFamily="2" charset="-79"/>
              </a:rPr>
              <a:t>THANK YOU</a:t>
            </a:r>
            <a:endParaRPr lang="en-US" sz="8800" i="1" dirty="0">
              <a:latin typeface="Eras Bold ITC" panose="020B09070305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232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01440" y="41808"/>
            <a:ext cx="4389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OBJECTIVE</a:t>
            </a:r>
            <a:endParaRPr lang="en-US" sz="48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759" y="700435"/>
            <a:ext cx="1167618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 algn="just" defTabSz="914377" eaLnBrk="0" fontAlgn="base" hangingPunct="0">
              <a:spcAft>
                <a:spcPct val="0"/>
              </a:spcAft>
              <a:buClr>
                <a:srgbClr val="993300"/>
              </a:buClr>
              <a:buSzPct val="120000"/>
              <a:buAutoNum type="arabicPeriod"/>
              <a:defRPr/>
            </a:pP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To </a:t>
            </a:r>
            <a:r>
              <a:rPr lang="en-US" sz="3600" b="1" kern="0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measure the weight at the different portion of the passenger vessels </a:t>
            </a: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using </a:t>
            </a:r>
            <a:r>
              <a:rPr lang="en-US" sz="3600" b="1" kern="0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load </a:t>
            </a: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cells and Bluetooth.</a:t>
            </a:r>
          </a:p>
          <a:p>
            <a:pPr marL="742950" lvl="0" indent="-742950" algn="just" defTabSz="914377" eaLnBrk="0" fontAlgn="base" hangingPunct="0">
              <a:spcAft>
                <a:spcPct val="0"/>
              </a:spcAft>
              <a:buClr>
                <a:srgbClr val="993300"/>
              </a:buClr>
              <a:buSzPct val="120000"/>
              <a:buAutoNum type="arabicPeriod"/>
              <a:defRPr/>
            </a:pPr>
            <a:endParaRPr lang="en-US" sz="3600" b="1" kern="0" dirty="0">
              <a:solidFill>
                <a:schemeClr val="accent2">
                  <a:lumMod val="75000"/>
                </a:schemeClr>
              </a:solidFill>
              <a:latin typeface="Eras Bold ITC" panose="020B0907030504020204" pitchFamily="34" charset="0"/>
            </a:endParaRPr>
          </a:p>
          <a:p>
            <a:pPr marL="742950" lvl="0" indent="-742950" algn="just" defTabSz="914377" eaLnBrk="0" fontAlgn="base" hangingPunct="0">
              <a:spcAft>
                <a:spcPct val="0"/>
              </a:spcAft>
              <a:buClr>
                <a:srgbClr val="993300"/>
              </a:buClr>
              <a:buSzPct val="120000"/>
              <a:buAutoNum type="arabicPeriod" startAt="2"/>
              <a:defRPr/>
            </a:pP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To </a:t>
            </a:r>
            <a:r>
              <a:rPr lang="en-US" sz="3600" b="1" kern="0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calculate total load after receiving data from all the load cells, and </a:t>
            </a: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determine if the vessel is overloaded</a:t>
            </a:r>
            <a:r>
              <a:rPr lang="en-US" sz="3600" b="1" kern="0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. </a:t>
            </a:r>
            <a:endParaRPr lang="en-US" sz="3600" b="1" kern="0" dirty="0" smtClean="0">
              <a:solidFill>
                <a:schemeClr val="accent2">
                  <a:lumMod val="75000"/>
                </a:schemeClr>
              </a:solidFill>
              <a:latin typeface="Eras Bold ITC" panose="020B0907030504020204" pitchFamily="34" charset="0"/>
            </a:endParaRPr>
          </a:p>
          <a:p>
            <a:pPr marL="742950" lvl="0" indent="-742950" algn="just" defTabSz="914377" eaLnBrk="0" fontAlgn="base" hangingPunct="0">
              <a:spcAft>
                <a:spcPct val="0"/>
              </a:spcAft>
              <a:buClr>
                <a:srgbClr val="993300"/>
              </a:buClr>
              <a:buSzPct val="120000"/>
              <a:buAutoNum type="arabicPeriod" startAt="2"/>
              <a:defRPr/>
            </a:pPr>
            <a:endParaRPr lang="en-US" sz="3600" b="1" kern="0" dirty="0">
              <a:solidFill>
                <a:schemeClr val="accent2">
                  <a:lumMod val="75000"/>
                </a:schemeClr>
              </a:solidFill>
              <a:latin typeface="Eras Bold ITC" panose="020B0907030504020204" pitchFamily="34" charset="0"/>
            </a:endParaRPr>
          </a:p>
          <a:p>
            <a:pPr marL="742950" lvl="0" indent="-742950" algn="just" defTabSz="914377" eaLnBrk="0" fontAlgn="base" hangingPunct="0">
              <a:spcAft>
                <a:spcPct val="0"/>
              </a:spcAft>
              <a:buClr>
                <a:srgbClr val="993300"/>
              </a:buClr>
              <a:buSzPct val="120000"/>
              <a:buAutoNum type="arabicPeriod" startAt="3"/>
              <a:defRPr/>
            </a:pP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To </a:t>
            </a:r>
            <a:r>
              <a:rPr lang="en-US" sz="3600" b="1" kern="0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calculate the shift in </a:t>
            </a: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CG of </a:t>
            </a:r>
            <a:r>
              <a:rPr lang="en-US" sz="3600" b="1" kern="0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the whole vessel after </a:t>
            </a: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and </a:t>
            </a:r>
            <a:r>
              <a:rPr lang="en-US" sz="3600" b="1" kern="0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to set off the alarm if the </a:t>
            </a: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CG moves </a:t>
            </a:r>
            <a:r>
              <a:rPr lang="en-US" sz="3600" b="1" kern="0" dirty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upward beyond the metacenter </a:t>
            </a:r>
            <a:r>
              <a:rPr lang="en-US" sz="3600" b="1" kern="0" dirty="0" smtClean="0">
                <a:solidFill>
                  <a:schemeClr val="accent2">
                    <a:lumMod val="75000"/>
                  </a:schemeClr>
                </a:solidFill>
                <a:latin typeface="Eras Bold ITC" panose="020B0907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0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tile tx="1905000" ty="0" sx="74000" sy="74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00332" y="422116"/>
            <a:ext cx="5758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Nautical Orientation</a:t>
            </a:r>
            <a:endParaRPr lang="en-US" sz="66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003" y="0"/>
            <a:ext cx="3008141" cy="67546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709073" y="117134"/>
            <a:ext cx="0" cy="6521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322820" y="3931189"/>
            <a:ext cx="2758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973743" y="3648052"/>
            <a:ext cx="1470660" cy="566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Midship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7777045" y="2157479"/>
            <a:ext cx="1849990" cy="566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Centerline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1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1" y="881062"/>
            <a:ext cx="10635598" cy="5976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0314" y="0"/>
            <a:ext cx="54113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Ship Motion</a:t>
            </a:r>
            <a:endParaRPr lang="en-US" sz="66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8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881063"/>
            <a:ext cx="10625666" cy="5976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8713" y="0"/>
            <a:ext cx="8154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Ship Motion (cont.)</a:t>
            </a:r>
            <a:endParaRPr lang="en-US" sz="66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tile tx="1905000" ty="0" sx="74000" sy="74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794694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77577" y="1181292"/>
            <a:ext cx="47642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Vessels Interacting with Sea Waves</a:t>
            </a:r>
            <a:endParaRPr lang="en-US" sz="66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0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2221" y="0"/>
            <a:ext cx="9467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solidFill>
                  <a:schemeClr val="tx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Center of Gravity (CG)</a:t>
            </a:r>
            <a:endParaRPr lang="en-US" sz="6600" b="1" i="1" dirty="0">
              <a:solidFill>
                <a:schemeClr val="tx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53937"/>
              </p:ext>
            </p:extLst>
          </p:nvPr>
        </p:nvGraphicFramePr>
        <p:xfrm>
          <a:off x="306264" y="1209822"/>
          <a:ext cx="5590796" cy="99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r:id="rId3" imgW="2336800" imgH="431800" progId="Unknown">
                  <p:embed/>
                </p:oleObj>
              </mc:Choice>
              <mc:Fallback>
                <p:oleObj r:id="rId3" imgW="2336800" imgH="431800" progId="Unknown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64" y="1209822"/>
                        <a:ext cx="5590796" cy="9999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53304"/>
              </p:ext>
            </p:extLst>
          </p:nvPr>
        </p:nvGraphicFramePr>
        <p:xfrm>
          <a:off x="209490" y="2429415"/>
          <a:ext cx="5656737" cy="999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r:id="rId5" imgW="2374900" imgH="431800" progId="Unknown">
                  <p:embed/>
                </p:oleObj>
              </mc:Choice>
              <mc:Fallback>
                <p:oleObj r:id="rId5" imgW="2374900" imgH="431800" progId="Unknown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490" y="2429415"/>
                        <a:ext cx="5656737" cy="999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529657"/>
              </p:ext>
            </p:extLst>
          </p:nvPr>
        </p:nvGraphicFramePr>
        <p:xfrm>
          <a:off x="211013" y="3729110"/>
          <a:ext cx="5610347" cy="101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r:id="rId7" imgW="2311400" imgH="431800" progId="Unknown">
                  <p:embed/>
                </p:oleObj>
              </mc:Choice>
              <mc:Fallback>
                <p:oleObj r:id="rId7" imgW="2311400" imgH="431800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13" y="3729110"/>
                        <a:ext cx="5610347" cy="10117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876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1752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" name="Picture 9" descr="https://fas.org/man/dod-101/navy/docs/swos/dca/Image557.gif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2" y="1333500"/>
            <a:ext cx="4656406" cy="43028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270375" y="5356892"/>
            <a:ext cx="615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4">
                    <a:lumMod val="50000"/>
                  </a:schemeClr>
                </a:solidFill>
                <a:latin typeface="Eras Bold ITC" panose="020B0907030504020204" pitchFamily="34" charset="0"/>
              </a:rPr>
              <a:t>Coordinate of CG</a:t>
            </a:r>
            <a:endParaRPr lang="en-US" sz="5400" dirty="0">
              <a:solidFill>
                <a:schemeClr val="accent4">
                  <a:lumMod val="50000"/>
                </a:schemeClr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8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569</Words>
  <Application>Microsoft Office PowerPoint</Application>
  <PresentationFormat>Widescreen</PresentationFormat>
  <Paragraphs>132</Paragraphs>
  <Slides>34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맑은 고딕</vt:lpstr>
      <vt:lpstr>Aharoni</vt:lpstr>
      <vt:lpstr>Arial</vt:lpstr>
      <vt:lpstr>Calibri</vt:lpstr>
      <vt:lpstr>Calibri Light</vt:lpstr>
      <vt:lpstr>Eras Bold ITC</vt:lpstr>
      <vt:lpstr>Segoe UI Black</vt:lpstr>
      <vt:lpstr>Segoe UI Symbol</vt:lpstr>
      <vt:lpstr>Times New Roman</vt:lpstr>
      <vt:lpstr>Vrinda</vt:lpstr>
      <vt:lpstr>Office Theme</vt:lpstr>
      <vt:lpstr>Unknown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user</cp:lastModifiedBy>
  <cp:revision>110</cp:revision>
  <dcterms:created xsi:type="dcterms:W3CDTF">2017-04-16T17:22:35Z</dcterms:created>
  <dcterms:modified xsi:type="dcterms:W3CDTF">2018-12-11T09:02:18Z</dcterms:modified>
</cp:coreProperties>
</file>